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73" r:id="rId3"/>
    <p:sldId id="274" r:id="rId4"/>
    <p:sldId id="27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996600"/>
    <a:srgbClr val="FF9900"/>
    <a:srgbClr val="663300"/>
    <a:srgbClr val="894400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notesViewPr>
    <p:cSldViewPr snapToGrid="0">
      <p:cViewPr varScale="1">
        <p:scale>
          <a:sx n="61" d="100"/>
          <a:sy n="61" d="100"/>
        </p:scale>
        <p:origin x="-136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468313" y="1663700"/>
            <a:ext cx="8153400" cy="1600200"/>
            <a:chOff x="288" y="1489"/>
            <a:chExt cx="5136" cy="1008"/>
          </a:xfrm>
        </p:grpSpPr>
        <p:sp>
          <p:nvSpPr>
            <p:cNvPr id="3074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96913" y="7477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2713" y="3033713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4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01475F-A96D-4215-8BC1-52AA9681E8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A3F19-6851-40B1-89C1-B9A73FCA7D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99E8E-D862-4D9A-A1CB-B6B46D41FE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833F29-9B03-47E1-88CF-5547639B2A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B4BD2-8114-4FFF-A6E0-331A5E3D7E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63C83-A486-4ABC-94EB-D894F9E707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AA075-DFD8-45F1-8E79-EE8BCEBB43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8FF5A-E92F-484B-8551-AE77E6411C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EB00C-AB6F-499F-8700-193B1FC1E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0E942-6EB3-41E9-8EC6-A127C5B27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616BF-D0E5-4DFC-BF08-56AC276CF7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86E4B-DABB-4ECE-9EFF-17E6CD553D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FA6BC32-0C1F-4B4C-BB45-8D87A78E16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Symbol" pitchFamily="18" charset="2"/>
        <a:buChar char="¨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4675" y="368300"/>
            <a:ext cx="7994650" cy="1143000"/>
          </a:xfrm>
        </p:spPr>
        <p:txBody>
          <a:bodyPr/>
          <a:lstStyle/>
          <a:p>
            <a:pPr algn="ctr"/>
            <a:r>
              <a:rPr lang="en-US" altLang="en-US" sz="4800"/>
              <a:t>Ch. 10 - Atomic Structure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84563"/>
            <a:ext cx="9144000" cy="1325562"/>
          </a:xfrm>
        </p:spPr>
        <p:txBody>
          <a:bodyPr/>
          <a:lstStyle/>
          <a:p>
            <a:r>
              <a:rPr lang="en-US" altLang="en-US" sz="3800" b="1"/>
              <a:t>I.</a:t>
            </a:r>
            <a:r>
              <a:rPr lang="en-US" altLang="en-US" sz="3800"/>
              <a:t> </a:t>
            </a:r>
            <a:r>
              <a:rPr lang="en-US" altLang="en-US" sz="3800" b="1"/>
              <a:t>Structure of the Atom</a:t>
            </a:r>
            <a:endParaRPr lang="en-US" altLang="en-US" sz="3800"/>
          </a:p>
          <a:p>
            <a:pPr>
              <a:spcBef>
                <a:spcPct val="0"/>
              </a:spcBef>
            </a:pPr>
            <a:r>
              <a:rPr lang="en-US" altLang="en-US" sz="3400"/>
              <a:t>(p.270-271, 276-277)</a:t>
            </a:r>
            <a:endParaRPr lang="en-US" altLang="en-US" sz="3800"/>
          </a:p>
          <a:p>
            <a:pPr marL="2400300" lvl="4" indent="-454025">
              <a:spcBef>
                <a:spcPct val="40000"/>
              </a:spcBef>
              <a:buSzPct val="90000"/>
              <a:buFont typeface="Symbol" pitchFamily="18" charset="2"/>
              <a:buChar char="¨"/>
            </a:pPr>
            <a:r>
              <a:rPr lang="en-US" altLang="en-US"/>
              <a:t>Chemical Symbols</a:t>
            </a:r>
          </a:p>
          <a:p>
            <a:pPr marL="2400300" lvl="4" indent="-454025">
              <a:spcBef>
                <a:spcPct val="40000"/>
              </a:spcBef>
              <a:buSzPct val="90000"/>
              <a:buFont typeface="Symbol" pitchFamily="18" charset="2"/>
              <a:buChar char="¨"/>
            </a:pPr>
            <a:r>
              <a:rPr lang="en-US" altLang="en-US"/>
              <a:t>Subatomic Particles</a:t>
            </a:r>
            <a:endParaRPr lang="en-US" altLang="en-US" sz="4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Chemical Symbols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2975"/>
            <a:ext cx="7772400" cy="1373188"/>
          </a:xfrm>
        </p:spPr>
        <p:txBody>
          <a:bodyPr/>
          <a:lstStyle/>
          <a:p>
            <a:r>
              <a:rPr lang="en-US"/>
              <a:t>Capitals matter!</a:t>
            </a:r>
          </a:p>
          <a:p>
            <a:r>
              <a:rPr lang="en-US"/>
              <a:t>Element symbols contain ONE capital letter followed by lowercase letter(s) if necessary.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459038" y="5078413"/>
            <a:ext cx="4222750" cy="91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chemeClr val="tx2"/>
                </a:solidFill>
                <a:latin typeface="Arial" charset="0"/>
              </a:rPr>
              <a:t>Co</a:t>
            </a:r>
            <a:r>
              <a:rPr lang="en-US" sz="5400" b="1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5400" b="1">
                <a:latin typeface="Arial" charset="0"/>
              </a:rPr>
              <a:t>vs.</a:t>
            </a:r>
            <a:r>
              <a:rPr lang="en-US" sz="5400" b="1">
                <a:solidFill>
                  <a:schemeClr val="accent1"/>
                </a:solidFill>
                <a:latin typeface="Arial" charset="0"/>
              </a:rPr>
              <a:t>   CO</a:t>
            </a:r>
            <a:endParaRPr lang="en-US" sz="54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0" y="4759325"/>
            <a:ext cx="2278063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  <a:latin typeface="Arial" charset="0"/>
              </a:rPr>
              <a:t>Metal that forms bright blue solid compounds.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7100888" y="5124450"/>
            <a:ext cx="187007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  <a:latin typeface="Arial" charset="0"/>
              </a:rPr>
              <a:t>Poisonous gas.</a:t>
            </a: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212725" y="-14288"/>
            <a:ext cx="2230438" cy="2165351"/>
          </a:xfrm>
          <a:prstGeom prst="star24">
            <a:avLst>
              <a:gd name="adj" fmla="val 41852"/>
            </a:avLst>
          </a:prstGeom>
          <a:solidFill>
            <a:schemeClr val="accent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p.270 QUIZ ON</a:t>
            </a:r>
          </a:p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Thursday 9/13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  <p:bldP spid="31751" grpId="0" autoUpdateAnimBg="0"/>
      <p:bldP spid="31753" grpId="0" autoUpdateAnimBg="0"/>
      <p:bldP spid="31754" grpId="0" autoUpdateAnimBg="0"/>
      <p:bldP spid="3175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Subatomic Particles</a:t>
            </a:r>
          </a:p>
        </p:txBody>
      </p:sp>
      <p:graphicFrame>
        <p:nvGraphicFramePr>
          <p:cNvPr id="49152" name="Object 0"/>
          <p:cNvGraphicFramePr>
            <a:graphicFrameLocks noChangeAspect="1"/>
          </p:cNvGraphicFramePr>
          <p:nvPr>
            <p:ph type="dgm" idx="1"/>
          </p:nvPr>
        </p:nvGraphicFramePr>
        <p:xfrm>
          <a:off x="247650" y="2101850"/>
          <a:ext cx="7731125" cy="3282950"/>
        </p:xfrm>
        <a:graphic>
          <a:graphicData uri="http://schemas.openxmlformats.org/presentationml/2006/ole">
            <p:oleObj spid="_x0000_s49152" name="MS Org Chart" r:id="rId3" imgW="7715160" imgH="3276360" progId="OrgPlusWOPX.4">
              <p:embed followColorScheme="full"/>
            </p:oleObj>
          </a:graphicData>
        </a:graphic>
      </p:graphicFrame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392113" y="5457825"/>
            <a:ext cx="4779962" cy="854075"/>
            <a:chOff x="535" y="3672"/>
            <a:chExt cx="3011" cy="538"/>
          </a:xfrm>
        </p:grpSpPr>
        <p:sp>
          <p:nvSpPr>
            <p:cNvPr id="32774" name="AutoShape 6"/>
            <p:cNvSpPr>
              <a:spLocks/>
            </p:cNvSpPr>
            <p:nvPr/>
          </p:nvSpPr>
          <p:spPr bwMode="auto">
            <a:xfrm rot="-5400000">
              <a:off x="1912" y="2295"/>
              <a:ext cx="257" cy="3011"/>
            </a:xfrm>
            <a:prstGeom prst="leftBrace">
              <a:avLst>
                <a:gd name="adj1" fmla="val 976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737" y="3883"/>
              <a:ext cx="2608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latin typeface="Arial" charset="0"/>
                </a:rPr>
                <a:t>Most of the atom’s mass.</a:t>
              </a:r>
            </a:p>
          </p:txBody>
        </p:sp>
      </p:grpSp>
      <p:sp>
        <p:nvSpPr>
          <p:cNvPr id="32780" name="Freeform 12"/>
          <p:cNvSpPr>
            <a:spLocks/>
          </p:cNvSpPr>
          <p:nvPr/>
        </p:nvSpPr>
        <p:spPr bwMode="auto">
          <a:xfrm>
            <a:off x="2251075" y="4292600"/>
            <a:ext cx="3303588" cy="1843088"/>
          </a:xfrm>
          <a:custGeom>
            <a:avLst/>
            <a:gdLst/>
            <a:ahLst/>
            <a:cxnLst>
              <a:cxn ang="0">
                <a:pos x="2081" y="1161"/>
              </a:cxn>
              <a:cxn ang="0">
                <a:pos x="460" y="912"/>
              </a:cxn>
              <a:cxn ang="0">
                <a:pos x="0" y="0"/>
              </a:cxn>
            </a:cxnLst>
            <a:rect l="0" t="0" r="r" b="b"/>
            <a:pathLst>
              <a:path w="2081" h="1161">
                <a:moveTo>
                  <a:pt x="2081" y="1161"/>
                </a:moveTo>
                <a:cubicBezTo>
                  <a:pt x="1444" y="1133"/>
                  <a:pt x="807" y="1105"/>
                  <a:pt x="460" y="912"/>
                </a:cubicBezTo>
                <a:cubicBezTo>
                  <a:pt x="113" y="719"/>
                  <a:pt x="77" y="152"/>
                  <a:pt x="0" y="0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sm" len="sm"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546725" y="5830888"/>
            <a:ext cx="28162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Atomic Number</a:t>
            </a:r>
          </a:p>
          <a:p>
            <a:pPr algn="ctr"/>
            <a:r>
              <a:rPr lang="en-US" sz="2800">
                <a:latin typeface="Arial" charset="0"/>
              </a:rPr>
              <a:t>equals the # of...</a:t>
            </a:r>
          </a:p>
        </p:txBody>
      </p: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6073775" y="3216275"/>
            <a:ext cx="2903538" cy="2625725"/>
            <a:chOff x="3826" y="2026"/>
            <a:chExt cx="1829" cy="1654"/>
          </a:xfrm>
        </p:grpSpPr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5011" y="2026"/>
              <a:ext cx="644" cy="1654"/>
            </a:xfrm>
            <a:custGeom>
              <a:avLst/>
              <a:gdLst/>
              <a:ahLst/>
              <a:cxnLst>
                <a:cxn ang="0">
                  <a:pos x="0" y="1279"/>
                </a:cxn>
                <a:cxn ang="0">
                  <a:pos x="615" y="632"/>
                </a:cxn>
                <a:cxn ang="0">
                  <a:pos x="39" y="0"/>
                </a:cxn>
              </a:cxnLst>
              <a:rect l="0" t="0" r="r" b="b"/>
              <a:pathLst>
                <a:path w="621" h="1279">
                  <a:moveTo>
                    <a:pt x="0" y="1279"/>
                  </a:moveTo>
                  <a:cubicBezTo>
                    <a:pt x="304" y="1062"/>
                    <a:pt x="609" y="845"/>
                    <a:pt x="615" y="632"/>
                  </a:cubicBezTo>
                  <a:cubicBezTo>
                    <a:pt x="621" y="419"/>
                    <a:pt x="135" y="105"/>
                    <a:pt x="39" y="0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 type="none" w="sm" len="sm"/>
              <a:tailEnd type="stealth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3826" y="2977"/>
              <a:ext cx="1824" cy="327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in a neutral atom</a:t>
              </a:r>
            </a:p>
          </p:txBody>
        </p:sp>
      </p:grp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577975" y="2987675"/>
            <a:ext cx="2417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NUCLEUS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5540375" y="2989263"/>
            <a:ext cx="2417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ELECTRONS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271463" y="3819525"/>
            <a:ext cx="24177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PROTONS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2894013" y="3817938"/>
            <a:ext cx="24177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NEUTRONS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527675" y="3833813"/>
            <a:ext cx="241776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NEGATIVE CHARGE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852488" y="4668838"/>
            <a:ext cx="12668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POSITIVE CHARGE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3465513" y="4668838"/>
            <a:ext cx="1292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NEUTRAL CHARGE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2894013" y="2152650"/>
            <a:ext cx="24177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 animBg="1"/>
      <p:bldP spid="32781" grpId="0" autoUpdateAnimBg="0"/>
      <p:bldP spid="32785" grpId="0" autoUpdateAnimBg="0"/>
      <p:bldP spid="32786" grpId="0" autoUpdateAnimBg="0"/>
      <p:bldP spid="32787" grpId="0" autoUpdateAnimBg="0"/>
      <p:bldP spid="32788" grpId="0" autoUpdateAnimBg="0"/>
      <p:bldP spid="32789" grpId="0" autoUpdateAnimBg="0"/>
      <p:bldP spid="32790" grpId="0" autoUpdateAnimBg="0"/>
      <p:bldP spid="327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Subatomic Particles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3382963" cy="4114800"/>
          </a:xfrm>
        </p:spPr>
        <p:txBody>
          <a:bodyPr/>
          <a:lstStyle/>
          <a:p>
            <a:r>
              <a:rPr lang="en-US" b="1"/>
              <a:t>Quarks</a:t>
            </a:r>
            <a:endParaRPr lang="en-US"/>
          </a:p>
          <a:p>
            <a:pPr lvl="1">
              <a:spcBef>
                <a:spcPct val="100000"/>
              </a:spcBef>
            </a:pPr>
            <a:r>
              <a:rPr lang="en-US"/>
              <a:t>6 types</a:t>
            </a:r>
          </a:p>
        </p:txBody>
      </p:sp>
      <p:pic>
        <p:nvPicPr>
          <p:cNvPr id="35844" name="Picture 4" descr="E:\CHEMPICS\QUARKCH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255838"/>
            <a:ext cx="4484688" cy="14001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90563" y="4373563"/>
            <a:ext cx="3382962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>
              <a:spcBef>
                <a:spcPct val="100000"/>
              </a:spcBef>
              <a:buClr>
                <a:schemeClr val="accent1"/>
              </a:buClr>
              <a:buFontTx/>
              <a:buChar char="•"/>
            </a:pPr>
            <a:r>
              <a:rPr lang="en-US" sz="3400">
                <a:latin typeface="Arial" charset="0"/>
              </a:rPr>
              <a:t>3 quarks = 1 proton or 1 neutron</a:t>
            </a:r>
          </a:p>
        </p:txBody>
      </p:sp>
      <p:grpSp>
        <p:nvGrpSpPr>
          <p:cNvPr id="35848" name="Group 8"/>
          <p:cNvGrpSpPr>
            <a:grpSpLocks/>
          </p:cNvGrpSpPr>
          <p:nvPr/>
        </p:nvGrpSpPr>
        <p:grpSpPr bwMode="auto">
          <a:xfrm>
            <a:off x="5014913" y="3859213"/>
            <a:ext cx="3698875" cy="2838450"/>
            <a:chOff x="3159" y="2431"/>
            <a:chExt cx="2330" cy="1788"/>
          </a:xfrm>
        </p:grpSpPr>
        <p:pic>
          <p:nvPicPr>
            <p:cNvPr id="35845" name="Picture 5" descr="E:\CHEMPICS\JIGGL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59" y="2431"/>
              <a:ext cx="1788" cy="17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5046" y="3142"/>
              <a:ext cx="443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He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 advAuto="0"/>
      <p:bldP spid="35846" grpId="0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98:Templates:Presentation Designs:Fireball</Template>
  <TotalTime>472</TotalTime>
  <Words>110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Symbol</vt:lpstr>
      <vt:lpstr>Fireball</vt:lpstr>
      <vt:lpstr>MS Organization Chart 2.0</vt:lpstr>
      <vt:lpstr>Ch. 10 - Atomic Structure </vt:lpstr>
      <vt:lpstr>A. Chemical Symbols</vt:lpstr>
      <vt:lpstr>B. Subatomic Particles</vt:lpstr>
      <vt:lpstr>B. Subatomic Particles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Structure of the Atom</dc:title>
  <dc:creator>Mrs. Johannesson</dc:creator>
  <cp:lastModifiedBy>Joanellen</cp:lastModifiedBy>
  <cp:revision>90</cp:revision>
  <dcterms:created xsi:type="dcterms:W3CDTF">2000-08-07T19:51:21Z</dcterms:created>
  <dcterms:modified xsi:type="dcterms:W3CDTF">2014-10-20T00:57:10Z</dcterms:modified>
</cp:coreProperties>
</file>