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8483-73D9-4B6D-9EC1-C834752B32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3DD08-BBE5-4E3C-9516-DB2C56838D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9FC25-7C91-4CEE-B791-762236D1FF02}" type="slidenum">
              <a:rPr lang="en-US"/>
              <a:pPr/>
              <a:t>1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73931-125C-404F-B865-C82C82C201C2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AF732-357B-491F-8524-DC32BA73EB8B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63417-2652-44C1-8C09-30E81B7845D5}" type="slidenum">
              <a:rPr lang="en-US"/>
              <a:pPr/>
              <a:t>2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984A6-30C1-4876-9F6D-39BF6F080F8C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685AF-DD6A-4044-B833-0ED75B4BD009}" type="slidenum">
              <a:rPr lang="en-US"/>
              <a:pPr/>
              <a:t>4</a:t>
            </a:fld>
            <a:endParaRPr lang="en-US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EE97A-95DB-4266-B841-BE0BFA295A0F}" type="slidenum">
              <a:rPr lang="en-US"/>
              <a:pPr/>
              <a:t>5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B5CFD-5112-4260-8F2F-923C1B44BB23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6DCB3-DF0C-4A1E-954A-C7FE9A159C7E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FA7CE-F4E4-47BB-905D-DC626FBA105E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E58AF-9FF6-4510-9C19-9AF97691DBB9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84582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14800" y="6553200"/>
            <a:ext cx="4267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E48F-D736-4F86-BB9B-CB0DA0432D3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E8872-5019-4FED-8F71-6E3DAC65E8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5134" name="Picture 14" descr="0132525763_R630a"/>
          <p:cNvPicPr>
            <a:picLocks noChangeAspect="1" noChangeArrowheads="1"/>
          </p:cNvPicPr>
          <p:nvPr/>
        </p:nvPicPr>
        <p:blipFill>
          <a:blip r:embed="rId3" cstate="print"/>
          <a:srcRect l="13963" t="233" b="233"/>
          <a:stretch>
            <a:fillRect/>
          </a:stretch>
        </p:blipFill>
        <p:spPr bwMode="auto">
          <a:xfrm>
            <a:off x="458788" y="1987550"/>
            <a:ext cx="4246562" cy="3662363"/>
          </a:xfrm>
          <a:prstGeom prst="rect">
            <a:avLst/>
          </a:prstGeom>
          <a:noFill/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648200" y="1981200"/>
            <a:ext cx="4038600" cy="36576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0"/>
              </a:spcBef>
            </a:pPr>
            <a:r>
              <a:rPr lang="en-US">
                <a:solidFill>
                  <a:srgbClr val="FFB732"/>
                </a:solidFill>
                <a:ea typeface="ヒラギノ角ゴ Pro W3" pitchFamily="28" charset="-128"/>
              </a:rPr>
              <a:t>Chapter 20</a:t>
            </a:r>
            <a:endParaRPr lang="en-US" sz="2400">
              <a:solidFill>
                <a:schemeClr val="bg1"/>
              </a:solidFill>
              <a:ea typeface="ヒラギノ角ゴ Pro W3" pitchFamily="28" charset="-128"/>
            </a:endParaRPr>
          </a:p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bg1"/>
                </a:solidFill>
                <a:ea typeface="ヒラギノ角ゴ Pro W3" pitchFamily="28" charset="-128"/>
              </a:rPr>
              <a:t>Oxidation-Reduction </a:t>
            </a:r>
          </a:p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bg1"/>
                </a:solidFill>
                <a:ea typeface="ヒラギノ角ゴ Pro W3" pitchFamily="28" charset="-128"/>
              </a:rPr>
              <a:t>Reactions</a:t>
            </a:r>
          </a:p>
          <a:p>
            <a:pPr eaLnBrk="0" hangingPunct="0">
              <a:spcBef>
                <a:spcPct val="0"/>
              </a:spcBef>
            </a:pPr>
            <a:endParaRPr lang="en-US" sz="2400">
              <a:solidFill>
                <a:schemeClr val="bg1"/>
              </a:solidFill>
              <a:ea typeface="ヒラギノ角ゴ Pro W3" pitchFamily="28" charset="-128"/>
            </a:endParaRPr>
          </a:p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ea typeface="ヒラギノ角ゴ Pro W3" pitchFamily="28" charset="-128"/>
              </a:rPr>
              <a:t>20.1 The Meaning of Oxidation</a:t>
            </a:r>
          </a:p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ea typeface="ヒラギノ角ゴ Pro W3" pitchFamily="28" charset="-128"/>
              </a:rPr>
              <a:t>         and Reduction</a:t>
            </a:r>
          </a:p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ea typeface="ヒラギノ角ゴ Pro W3" pitchFamily="28" charset="-128"/>
              </a:rPr>
              <a:t>20.2 Oxidation Numbers</a:t>
            </a: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bg1"/>
              </a:solidFill>
              <a:ea typeface="ヒラギノ角ゴ Pro W3" pitchFamily="28" charset="-128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>
                <a:solidFill>
                  <a:srgbClr val="FFB732"/>
                </a:solidFill>
                <a:ea typeface="ヒラギノ角ゴ Pro W3" pitchFamily="28" charset="-128"/>
              </a:rPr>
              <a:t>20.3 Describing Redox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>
                <a:solidFill>
                  <a:srgbClr val="FFB732"/>
                </a:solidFill>
                <a:ea typeface="ヒラギノ角ゴ Pro W3" pitchFamily="28" charset="-128"/>
              </a:rPr>
              <a:t>        Equations</a:t>
            </a:r>
            <a:endParaRPr lang="en-US" sz="2000" b="1">
              <a:solidFill>
                <a:srgbClr val="B7BD5B"/>
              </a:solidFill>
              <a:ea typeface="ヒラギノ角ゴ Pro W3" pitchFamily="28" charset="-128"/>
            </a:endParaRPr>
          </a:p>
        </p:txBody>
      </p:sp>
      <p:pic>
        <p:nvPicPr>
          <p:cNvPr id="5135" name="Picture 15" descr="CHEM12_custmar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288" y="152400"/>
            <a:ext cx="7173912" cy="895350"/>
          </a:xfrm>
          <a:prstGeom prst="rect">
            <a:avLst/>
          </a:prstGeom>
          <a:noFill/>
        </p:spPr>
      </p:pic>
      <p:pic>
        <p:nvPicPr>
          <p:cNvPr id="5136" name="Picture 16" descr="CHEM12_thumbn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0"/>
            <a:ext cx="1279525" cy="1665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/>
            <a:r>
              <a:rPr lang="en-US"/>
              <a:t>Which of the following are redox reactions?</a:t>
            </a:r>
          </a:p>
        </p:txBody>
      </p:sp>
      <p:pic>
        <p:nvPicPr>
          <p:cNvPr id="50179" name="Picture 3" descr="check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2627313" cy="842963"/>
          </a:xfrm>
          <a:prstGeom prst="rect">
            <a:avLst/>
          </a:prstGeo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7620000" cy="27749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574675" indent="-574675">
              <a:spcBef>
                <a:spcPct val="50000"/>
              </a:spcBef>
            </a:pPr>
            <a:r>
              <a:rPr lang="en-US" sz="3200" b="1"/>
              <a:t>A.	</a:t>
            </a:r>
            <a:r>
              <a:rPr lang="en-US" sz="3200"/>
              <a:t>NH</a:t>
            </a:r>
            <a:r>
              <a:rPr lang="en-US" sz="3200" baseline="-25000"/>
              <a:t>3</a:t>
            </a:r>
            <a:r>
              <a:rPr lang="en-US" sz="3200"/>
              <a:t> + HCl → NH</a:t>
            </a:r>
            <a:r>
              <a:rPr lang="en-US" sz="3200" baseline="-25000"/>
              <a:t>4</a:t>
            </a:r>
            <a:r>
              <a:rPr lang="en-US" sz="3200"/>
              <a:t>Cl</a:t>
            </a:r>
            <a:endParaRPr lang="en-US" sz="3200">
              <a:cs typeface="Arial" charset="0"/>
            </a:endParaRP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solidFill>
                  <a:srgbClr val="D13426"/>
                </a:solidFill>
                <a:cs typeface="Arial" charset="0"/>
              </a:rPr>
              <a:t>B.	SO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3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 + H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O</a:t>
            </a:r>
            <a:r>
              <a:rPr lang="en-US" sz="3200" b="1">
                <a:solidFill>
                  <a:srgbClr val="A3573F"/>
                </a:solidFill>
              </a:rPr>
              <a:t> → 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H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SO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4</a:t>
            </a:r>
            <a:endParaRPr lang="en-US" sz="3200" b="1">
              <a:solidFill>
                <a:srgbClr val="D13426"/>
              </a:solidFill>
              <a:cs typeface="Arial" charset="0"/>
            </a:endParaRP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cs typeface="Arial" charset="0"/>
              </a:rPr>
              <a:t>C.</a:t>
            </a:r>
            <a:r>
              <a:rPr lang="en-US" sz="3200">
                <a:cs typeface="Arial" charset="0"/>
              </a:rPr>
              <a:t>	NaOH + HCl</a:t>
            </a:r>
            <a:r>
              <a:rPr lang="en-US" sz="3200"/>
              <a:t> → </a:t>
            </a:r>
            <a:r>
              <a:rPr lang="en-US" sz="3200">
                <a:cs typeface="Arial" charset="0"/>
              </a:rPr>
              <a:t>NaCl + 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O</a:t>
            </a: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solidFill>
                  <a:srgbClr val="D13426"/>
                </a:solidFill>
                <a:cs typeface="Arial" charset="0"/>
              </a:rPr>
              <a:t>D.	H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S + NHO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3</a:t>
            </a:r>
            <a:r>
              <a:rPr lang="en-US" sz="3200" b="1">
                <a:solidFill>
                  <a:srgbClr val="A3573F"/>
                </a:solidFill>
              </a:rPr>
              <a:t> → 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H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SO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4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 + NO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 + H</a:t>
            </a:r>
            <a:r>
              <a:rPr lang="en-US" sz="3200" b="1" baseline="-25000">
                <a:solidFill>
                  <a:srgbClr val="D13426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D13426"/>
                </a:solidFill>
                <a:cs typeface="Arial" charset="0"/>
              </a:rPr>
              <a:t>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667000" y="12192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063750" indent="-2063750" eaLnBrk="0" hangingPunct="0">
              <a:spcBef>
                <a:spcPct val="50000"/>
              </a:spcBef>
            </a:pPr>
            <a:r>
              <a:rPr lang="en-US" sz="3200" b="1">
                <a:solidFill>
                  <a:srgbClr val="874B98"/>
                </a:solidFill>
              </a:rPr>
              <a:t>Solve </a:t>
            </a:r>
            <a:r>
              <a:rPr lang="en-US" sz="3200" b="1"/>
              <a:t> </a:t>
            </a:r>
            <a:r>
              <a:rPr lang="en-US" b="1"/>
              <a:t>Apply concepts to this situation.</a:t>
            </a:r>
            <a:r>
              <a:rPr lang="en-US" sz="3200" b="1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457200" cy="457200"/>
            <a:chOff x="576" y="672"/>
            <a:chExt cx="288" cy="288"/>
          </a:xfrm>
        </p:grpSpPr>
        <p:sp>
          <p:nvSpPr>
            <p:cNvPr id="43013" name="Oval 5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6324600" y="152400"/>
            <a:ext cx="26670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000" b="1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>
                <a:solidFill>
                  <a:srgbClr val="658B92"/>
                </a:solidFill>
                <a:ea typeface="ヒラギノ角ゴ Pro W3" pitchFamily="28" charset="-128"/>
              </a:rPr>
              <a:t>Problem 20.5</a:t>
            </a:r>
            <a:endParaRPr lang="en-US" sz="2000" b="1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769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eaLnBrk="0" hangingPunct="0">
              <a:spcBef>
                <a:spcPct val="50000"/>
              </a:spcBef>
            </a:pPr>
            <a:r>
              <a:rPr lang="en-US" b="1"/>
              <a:t>a.	</a:t>
            </a:r>
            <a:r>
              <a:rPr lang="en-US"/>
              <a:t>Interpret the change (or lack of change) in oxidation numbers to identify if the reaction is a redox reaction.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524000" y="4191000"/>
            <a:ext cx="7315200" cy="2465388"/>
            <a:chOff x="960" y="2832"/>
            <a:chExt cx="4608" cy="1553"/>
          </a:xfrm>
        </p:grpSpPr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1200" y="2880"/>
              <a:ext cx="2064" cy="19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960" y="2832"/>
              <a:ext cx="4608" cy="1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39725" indent="-339725" eaLnBrk="0" hangingPunct="0">
                <a:spcBef>
                  <a:spcPct val="50000"/>
                </a:spcBef>
                <a:buFontTx/>
                <a:buChar char="•"/>
              </a:pPr>
              <a:r>
                <a:rPr lang="en-US" sz="2400"/>
                <a:t>This is a redox reaction.</a:t>
              </a:r>
              <a:endParaRPr lang="en-US" sz="2400">
                <a:cs typeface="Arial" charset="0"/>
              </a:endParaRPr>
            </a:p>
            <a:p>
              <a:pPr marL="339725" indent="-339725" eaLnBrk="0" hangingPunct="0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cs typeface="Arial" charset="0"/>
                </a:rPr>
                <a:t>The chlorine is reduced.</a:t>
              </a:r>
            </a:p>
            <a:p>
              <a:pPr marL="339725" indent="-339725" eaLnBrk="0" hangingPunct="0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cs typeface="Arial" charset="0"/>
                </a:rPr>
                <a:t>The bromide ion is oxidized.</a:t>
              </a:r>
            </a:p>
            <a:p>
              <a:pPr marL="339725" indent="-339725" eaLnBrk="0" hangingPunct="0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cs typeface="Arial" charset="0"/>
                </a:rPr>
                <a:t>Chlorine is the oxidizing agent; the bromide ion is the reducing agent.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447800" y="3276600"/>
            <a:ext cx="7391400" cy="900113"/>
            <a:chOff x="912" y="2064"/>
            <a:chExt cx="4656" cy="567"/>
          </a:xfrm>
        </p:grpSpPr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960" y="2064"/>
              <a:ext cx="39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0                    +1   </a:t>
              </a:r>
              <a:r>
                <a:rPr lang="en-US" sz="1800">
                  <a:cs typeface="Arial" charset="0"/>
                </a:rPr>
                <a:t>–1                       </a:t>
              </a:r>
              <a:r>
                <a:rPr lang="en-US" sz="1800"/>
                <a:t>+1   –1                   0</a:t>
              </a:r>
            </a:p>
          </p:txBody>
        </p:sp>
        <p:sp>
          <p:nvSpPr>
            <p:cNvPr id="43028" name="Text Box 20"/>
            <p:cNvSpPr txBox="1">
              <a:spLocks noChangeArrowheads="1"/>
            </p:cNvSpPr>
            <p:nvPr/>
          </p:nvSpPr>
          <p:spPr bwMode="auto">
            <a:xfrm>
              <a:off x="912" y="2304"/>
              <a:ext cx="46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457200" algn="l"/>
                  <a:tab pos="2743200" algn="l"/>
                  <a:tab pos="3317875" algn="l"/>
                </a:tabLst>
              </a:pPr>
              <a:r>
                <a:rPr lang="en-US"/>
                <a:t>Cl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/>
                <a:t>g</a:t>
              </a:r>
              <a:r>
                <a:rPr lang="en-US"/>
                <a:t>) + 2NaBr(</a:t>
              </a:r>
              <a:r>
                <a:rPr lang="en-US" i="1"/>
                <a:t>aq</a:t>
              </a:r>
              <a:r>
                <a:rPr lang="en-US"/>
                <a:t>) → 2NaCl(</a:t>
              </a:r>
              <a:r>
                <a:rPr lang="en-US" i="1"/>
                <a:t>aq</a:t>
              </a:r>
              <a:r>
                <a:rPr lang="en-US"/>
                <a:t>) + Br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/>
                <a:t>aq</a:t>
              </a:r>
              <a:r>
                <a:rPr lang="en-US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Redox Reactions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r>
              <a:rPr lang="en-US">
                <a:solidFill>
                  <a:srgbClr val="A3573F"/>
                </a:solidFill>
              </a:rPr>
              <a:t>Identifying Redox Reactions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2590800"/>
            <a:ext cx="8077200" cy="1066800"/>
            <a:chOff x="480" y="1632"/>
            <a:chExt cx="5088" cy="672"/>
          </a:xfrm>
        </p:grpSpPr>
        <p:pic>
          <p:nvPicPr>
            <p:cNvPr id="26628" name="Picture 4" descr="ChemKe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728"/>
              <a:ext cx="464" cy="251"/>
            </a:xfrm>
            <a:prstGeom prst="rect">
              <a:avLst/>
            </a:prstGeom>
            <a:noFill/>
          </p:spPr>
        </p:pic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912" y="1632"/>
              <a:ext cx="46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/>
                <a:t>What are the two classes of chemical reactions?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Redox Reactions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marL="0" indent="0"/>
            <a:r>
              <a:rPr lang="en-US" b="0"/>
              <a:t>All chemical reactions can be assigned to one of two classes.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" y="3276600"/>
            <a:ext cx="8077200" cy="2868613"/>
            <a:chOff x="480" y="2064"/>
            <a:chExt cx="5088" cy="1807"/>
          </a:xfrm>
        </p:grpSpPr>
        <p:pic>
          <p:nvPicPr>
            <p:cNvPr id="27653" name="Picture 5" descr="ChemKe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2112"/>
              <a:ext cx="464" cy="251"/>
            </a:xfrm>
            <a:prstGeom prst="rect">
              <a:avLst/>
            </a:prstGeom>
            <a:noFill/>
          </p:spPr>
        </p:pic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912" y="2064"/>
              <a:ext cx="4656" cy="1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One class of chemical reactions is oxidation-reduction (redox) reactions, in which electrons are transferred from one reacting species to another.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/>
                <a:t>The other class includes all other reactions, in which no electron transfer occurs.</a:t>
              </a:r>
            </a:p>
          </p:txBody>
        </p:sp>
        <p:pic>
          <p:nvPicPr>
            <p:cNvPr id="27655" name="Picture 7" descr="ChemKe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3312"/>
              <a:ext cx="464" cy="25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Redox Reactions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2057400"/>
          </a:xfrm>
        </p:spPr>
        <p:txBody>
          <a:bodyPr/>
          <a:lstStyle/>
          <a:p>
            <a:pPr marL="0" indent="0"/>
            <a:r>
              <a:rPr lang="en-US" b="0"/>
              <a:t>Many single-replacement reactions, combination reactions, decomposition reactions, and combustion reactions are redox reactions.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3505200" cy="265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/>
              <a:t>Zinc metal reacts vigorously with hydrochloric acid to produce hydrogen gas and zinc chloride.</a:t>
            </a:r>
          </a:p>
        </p:txBody>
      </p:sp>
      <p:pic>
        <p:nvPicPr>
          <p:cNvPr id="29702" name="Picture 6" descr="0132525763_R647c"/>
          <p:cNvPicPr>
            <a:picLocks noChangeAspect="1" noChangeArrowheads="1"/>
          </p:cNvPicPr>
          <p:nvPr/>
        </p:nvPicPr>
        <p:blipFill>
          <a:blip r:embed="rId3" cstate="print"/>
          <a:srcRect t="16208" b="14961"/>
          <a:stretch>
            <a:fillRect/>
          </a:stretch>
        </p:blipFill>
        <p:spPr bwMode="auto">
          <a:xfrm>
            <a:off x="5105400" y="2743200"/>
            <a:ext cx="2725738" cy="375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Redox Reactions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2057400"/>
          </a:xfrm>
        </p:spPr>
        <p:txBody>
          <a:bodyPr/>
          <a:lstStyle/>
          <a:p>
            <a:pPr marL="0" indent="0"/>
            <a:r>
              <a:rPr lang="en-US" b="0"/>
              <a:t>Examples of reactions that are not redox reactions include double-replacement reactions and acid-base reactions.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6874" name="Picture 10" descr="hsm11se_may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7463" y="990600"/>
            <a:ext cx="1506537" cy="4267200"/>
          </a:xfrm>
          <a:prstGeom prst="rect">
            <a:avLst/>
          </a:prstGeom>
          <a:noFill/>
        </p:spPr>
      </p:pic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6324600" y="152400"/>
            <a:ext cx="26670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000" b="1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>
                <a:solidFill>
                  <a:srgbClr val="658B92"/>
                </a:solidFill>
                <a:ea typeface="ヒラギノ角ゴ Pro W3" pitchFamily="28" charset="-128"/>
              </a:rPr>
              <a:t>Problem 20.5</a:t>
            </a:r>
            <a:endParaRPr lang="en-US" sz="2000" b="1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874B98"/>
                </a:solidFill>
              </a:rPr>
              <a:t>Identifying Redox Reactions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7239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/>
              <a:t>Use the change in oxidation number to identify whether each reaction is a redox reaction or a reaction of some other type. If a reaction is a redox reaction, identify the element reduced, the element oxidized, the reducing agent, and the oxidizing agent.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33400" y="4724400"/>
            <a:ext cx="8610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57200" algn="l"/>
                <a:tab pos="2743200" algn="l"/>
                <a:tab pos="3317875" algn="l"/>
              </a:tabLst>
            </a:pPr>
            <a:r>
              <a:rPr lang="en-US" b="1"/>
              <a:t>a.</a:t>
            </a:r>
            <a:r>
              <a:rPr lang="en-US"/>
              <a:t>	Cl</a:t>
            </a:r>
            <a:r>
              <a:rPr lang="en-US" baseline="-25000"/>
              <a:t>2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) + 2NaBr(</a:t>
            </a:r>
            <a:r>
              <a:rPr lang="en-US" i="1"/>
              <a:t>aq</a:t>
            </a:r>
            <a:r>
              <a:rPr lang="en-US"/>
              <a:t>) → 2NaCl(</a:t>
            </a:r>
            <a:r>
              <a:rPr lang="en-US" i="1"/>
              <a:t>aq</a:t>
            </a:r>
            <a:r>
              <a:rPr lang="en-US"/>
              <a:t>) + Br</a:t>
            </a:r>
            <a:r>
              <a:rPr lang="en-US" baseline="-25000"/>
              <a:t>2</a:t>
            </a:r>
            <a:r>
              <a:rPr lang="en-US"/>
              <a:t>(</a:t>
            </a:r>
            <a:r>
              <a:rPr lang="en-US" i="1"/>
              <a:t>aq</a:t>
            </a:r>
            <a:r>
              <a:rPr lang="en-US"/>
              <a:t>)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  <a:tab pos="2743200" algn="l"/>
                <a:tab pos="3317875" algn="l"/>
              </a:tabLst>
            </a:pPr>
            <a:r>
              <a:rPr lang="en-US" b="1"/>
              <a:t>b.	</a:t>
            </a:r>
            <a:r>
              <a:rPr lang="en-US"/>
              <a:t>2NaOH(</a:t>
            </a:r>
            <a:r>
              <a:rPr lang="en-US" i="1"/>
              <a:t>aq</a:t>
            </a:r>
            <a:r>
              <a:rPr lang="en-US"/>
              <a:t>) +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r>
              <a:rPr lang="en-US"/>
              <a:t>(</a:t>
            </a:r>
            <a:r>
              <a:rPr lang="en-US" i="1"/>
              <a:t>aq</a:t>
            </a:r>
            <a:r>
              <a:rPr lang="en-US"/>
              <a:t>) → Na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r>
              <a:rPr lang="en-US"/>
              <a:t>(</a:t>
            </a:r>
            <a:r>
              <a:rPr lang="en-US" i="1"/>
              <a:t>aq</a:t>
            </a:r>
            <a:r>
              <a:rPr lang="en-US"/>
              <a:t>) + 2H</a:t>
            </a:r>
            <a:r>
              <a:rPr lang="en-US" baseline="-25000"/>
              <a:t>2</a:t>
            </a:r>
            <a:r>
              <a:rPr lang="en-US"/>
              <a:t>O(</a:t>
            </a:r>
            <a:r>
              <a:rPr lang="en-US" i="1"/>
              <a:t>l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43000" y="2286000"/>
            <a:ext cx="7010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If changes in oxidation number occur, the reaction is a redox reaction.</a:t>
            </a: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The element whose oxidation number increases is oxidized and is the reducing agent.</a:t>
            </a:r>
          </a:p>
          <a:p>
            <a:pPr marL="339725" indent="-339725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The element whose oxidation number decreases is reduced and is the oxidizing agent.</a:t>
            </a:r>
            <a:endParaRPr lang="en-US">
              <a:sym typeface="Symbol" pitchFamily="28" charset="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8800" indent="-1828800" eaLnBrk="0" hangingPunct="0">
              <a:spcBef>
                <a:spcPct val="50000"/>
              </a:spcBef>
            </a:pPr>
            <a:r>
              <a:rPr lang="en-US" sz="3200" b="1">
                <a:solidFill>
                  <a:srgbClr val="874B98"/>
                </a:solidFill>
              </a:rPr>
              <a:t>Analyze   </a:t>
            </a:r>
            <a:r>
              <a:rPr lang="en-US" b="1"/>
              <a:t>Identify the relevant concepts.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600200"/>
            <a:ext cx="457200" cy="457200"/>
            <a:chOff x="576" y="672"/>
            <a:chExt cx="288" cy="288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324600" y="152400"/>
            <a:ext cx="26670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000" b="1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>
                <a:solidFill>
                  <a:srgbClr val="658B92"/>
                </a:solidFill>
                <a:ea typeface="ヒラギノ角ゴ Pro W3" pitchFamily="28" charset="-128"/>
              </a:rPr>
              <a:t>Problem 20.5</a:t>
            </a:r>
            <a:endParaRPr lang="en-US" sz="2000" b="1">
              <a:solidFill>
                <a:srgbClr val="658B92"/>
              </a:solidFill>
              <a:ea typeface="ヒラギノ角ゴ Pro W3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667000" y="12192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063750" indent="-2063750" eaLnBrk="0" hangingPunct="0">
              <a:spcBef>
                <a:spcPct val="50000"/>
              </a:spcBef>
            </a:pPr>
            <a:r>
              <a:rPr lang="en-US" sz="3200" b="1">
                <a:solidFill>
                  <a:srgbClr val="874B98"/>
                </a:solidFill>
              </a:rPr>
              <a:t>Solve </a:t>
            </a:r>
            <a:r>
              <a:rPr lang="en-US" sz="3200" b="1"/>
              <a:t> </a:t>
            </a:r>
            <a:r>
              <a:rPr lang="en-US" b="1"/>
              <a:t>Apply concepts to this situation.</a:t>
            </a:r>
            <a:r>
              <a:rPr lang="en-US" sz="3200" b="1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457200" cy="457200"/>
            <a:chOff x="576" y="672"/>
            <a:chExt cx="288" cy="288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6324600" y="152400"/>
            <a:ext cx="26670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000" b="1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>
                <a:solidFill>
                  <a:srgbClr val="658B92"/>
                </a:solidFill>
                <a:ea typeface="ヒラギノ角ゴ Pro W3" pitchFamily="28" charset="-128"/>
              </a:rPr>
              <a:t>Problem 20.5</a:t>
            </a:r>
            <a:endParaRPr lang="en-US" sz="2000" b="1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eaLnBrk="0" hangingPunct="0">
              <a:spcBef>
                <a:spcPct val="50000"/>
              </a:spcBef>
            </a:pPr>
            <a:r>
              <a:rPr lang="en-US" b="1"/>
              <a:t>a.	</a:t>
            </a:r>
            <a:r>
              <a:rPr lang="en-US"/>
              <a:t>Assign oxidation numbers.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447800" y="2743200"/>
            <a:ext cx="7391400" cy="900113"/>
            <a:chOff x="912" y="1728"/>
            <a:chExt cx="4656" cy="567"/>
          </a:xfrm>
        </p:grpSpPr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960" y="1728"/>
              <a:ext cx="39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0                    +1   </a:t>
              </a:r>
              <a:r>
                <a:rPr lang="en-US" sz="1800">
                  <a:cs typeface="Arial" charset="0"/>
                </a:rPr>
                <a:t>–1                       </a:t>
              </a:r>
              <a:r>
                <a:rPr lang="en-US" sz="1800"/>
                <a:t>+1   –1                   0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912" y="1968"/>
              <a:ext cx="46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457200" algn="l"/>
                  <a:tab pos="2743200" algn="l"/>
                  <a:tab pos="3317875" algn="l"/>
                </a:tabLst>
              </a:pPr>
              <a:r>
                <a:rPr lang="en-US"/>
                <a:t>Cl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/>
                <a:t>g</a:t>
              </a:r>
              <a:r>
                <a:rPr lang="en-US"/>
                <a:t>) + 2NaBr(</a:t>
              </a:r>
              <a:r>
                <a:rPr lang="en-US" i="1"/>
                <a:t>aq</a:t>
              </a:r>
              <a:r>
                <a:rPr lang="en-US"/>
                <a:t>) → 2NaCl(</a:t>
              </a:r>
              <a:r>
                <a:rPr lang="en-US" i="1"/>
                <a:t>aq</a:t>
              </a:r>
              <a:r>
                <a:rPr lang="en-US"/>
                <a:t>) + Br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/>
                <a:t>aq</a:t>
              </a:r>
              <a:r>
                <a:rPr lang="en-US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/>
            <a:r>
              <a:rPr lang="en-US"/>
              <a:t>Which of the following are redox reactions?</a:t>
            </a:r>
          </a:p>
        </p:txBody>
      </p:sp>
      <p:pic>
        <p:nvPicPr>
          <p:cNvPr id="49156" name="Picture 4" descr="check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2627313" cy="842963"/>
          </a:xfrm>
          <a:prstGeom prst="rect">
            <a:avLst/>
          </a:prstGeom>
          <a:noFill/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7543800" cy="27749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574675" indent="-574675">
              <a:spcBef>
                <a:spcPct val="50000"/>
              </a:spcBef>
            </a:pPr>
            <a:r>
              <a:rPr lang="en-US" sz="3200" b="1"/>
              <a:t>A.	</a:t>
            </a:r>
            <a:r>
              <a:rPr lang="en-US" sz="3200"/>
              <a:t>NH</a:t>
            </a:r>
            <a:r>
              <a:rPr lang="en-US" sz="3200" baseline="-25000"/>
              <a:t>3</a:t>
            </a:r>
            <a:r>
              <a:rPr lang="en-US" sz="3200"/>
              <a:t> + HCl → NH</a:t>
            </a:r>
            <a:r>
              <a:rPr lang="en-US" sz="3200" baseline="-25000"/>
              <a:t>4</a:t>
            </a:r>
            <a:r>
              <a:rPr lang="en-US" sz="3200"/>
              <a:t>Cl</a:t>
            </a:r>
            <a:endParaRPr lang="en-US" sz="3200">
              <a:cs typeface="Arial" charset="0"/>
            </a:endParaRP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cs typeface="Arial" charset="0"/>
              </a:rPr>
              <a:t>B.</a:t>
            </a:r>
            <a:r>
              <a:rPr lang="en-US" sz="3200">
                <a:cs typeface="Arial" charset="0"/>
              </a:rPr>
              <a:t>	SO</a:t>
            </a:r>
            <a:r>
              <a:rPr lang="en-US" sz="3200" baseline="-25000">
                <a:cs typeface="Arial" charset="0"/>
              </a:rPr>
              <a:t>3</a:t>
            </a:r>
            <a:r>
              <a:rPr lang="en-US" sz="3200">
                <a:cs typeface="Arial" charset="0"/>
              </a:rPr>
              <a:t> + 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O</a:t>
            </a:r>
            <a:r>
              <a:rPr lang="en-US" sz="3200"/>
              <a:t> → </a:t>
            </a:r>
            <a:r>
              <a:rPr lang="en-US" sz="3200">
                <a:cs typeface="Arial" charset="0"/>
              </a:rPr>
              <a:t>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SO</a:t>
            </a:r>
            <a:r>
              <a:rPr lang="en-US" sz="3200" baseline="-25000">
                <a:cs typeface="Arial" charset="0"/>
              </a:rPr>
              <a:t>4</a:t>
            </a:r>
            <a:endParaRPr lang="en-US" sz="3200">
              <a:cs typeface="Arial" charset="0"/>
            </a:endParaRP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cs typeface="Arial" charset="0"/>
              </a:rPr>
              <a:t>C.</a:t>
            </a:r>
            <a:r>
              <a:rPr lang="en-US" sz="3200">
                <a:cs typeface="Arial" charset="0"/>
              </a:rPr>
              <a:t>	NaOH + HCl</a:t>
            </a:r>
            <a:r>
              <a:rPr lang="en-US" sz="3200"/>
              <a:t> → </a:t>
            </a:r>
            <a:r>
              <a:rPr lang="en-US" sz="3200">
                <a:cs typeface="Arial" charset="0"/>
              </a:rPr>
              <a:t>NaCl + 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O</a:t>
            </a:r>
          </a:p>
          <a:p>
            <a:pPr marL="574675" indent="-574675">
              <a:spcBef>
                <a:spcPct val="50000"/>
              </a:spcBef>
            </a:pPr>
            <a:r>
              <a:rPr lang="en-US" sz="3200" b="1">
                <a:cs typeface="Arial" charset="0"/>
              </a:rPr>
              <a:t>D.</a:t>
            </a:r>
            <a:r>
              <a:rPr lang="en-US" sz="3200">
                <a:cs typeface="Arial" charset="0"/>
              </a:rPr>
              <a:t>	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S + NHO</a:t>
            </a:r>
            <a:r>
              <a:rPr lang="en-US" sz="3200" baseline="-25000">
                <a:cs typeface="Arial" charset="0"/>
              </a:rPr>
              <a:t>3</a:t>
            </a:r>
            <a:r>
              <a:rPr lang="en-US" sz="3200"/>
              <a:t> → </a:t>
            </a:r>
            <a:r>
              <a:rPr lang="en-US" sz="3200">
                <a:cs typeface="Arial" charset="0"/>
              </a:rPr>
              <a:t>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SO</a:t>
            </a:r>
            <a:r>
              <a:rPr lang="en-US" sz="3200" baseline="-25000">
                <a:cs typeface="Arial" charset="0"/>
              </a:rPr>
              <a:t>4</a:t>
            </a:r>
            <a:r>
              <a:rPr lang="en-US" sz="3200">
                <a:cs typeface="Arial" charset="0"/>
              </a:rPr>
              <a:t> + NO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 + 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548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Identifying Redox Reactions</vt:lpstr>
      <vt:lpstr>Identifying Redox Reactions</vt:lpstr>
      <vt:lpstr>Identifying Redox Reactions</vt:lpstr>
      <vt:lpstr>Identifying Redox Reactions</vt:lpstr>
      <vt:lpstr>Slide 6</vt:lpstr>
      <vt:lpstr>Slide 7</vt:lpstr>
      <vt:lpstr>Slide 8</vt:lpstr>
      <vt:lpstr>Slide 9</vt:lpstr>
      <vt:lpstr>Slide 10</vt:lpstr>
      <vt:lpstr>Slide 11</vt:lpstr>
    </vt:vector>
  </TitlesOfParts>
  <Company>School District of Clay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End User</cp:lastModifiedBy>
  <cp:revision>1</cp:revision>
  <dcterms:created xsi:type="dcterms:W3CDTF">2014-02-11T15:35:15Z</dcterms:created>
  <dcterms:modified xsi:type="dcterms:W3CDTF">2014-02-11T15:44:09Z</dcterms:modified>
</cp:coreProperties>
</file>