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2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DDDDDD"/>
    <a:srgbClr val="FF3300"/>
    <a:srgbClr val="C0C0C0"/>
    <a:srgbClr val="FBFBA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99" autoAdjust="0"/>
  </p:normalViewPr>
  <p:slideViewPr>
    <p:cSldViewPr>
      <p:cViewPr varScale="1">
        <p:scale>
          <a:sx n="71" d="100"/>
          <a:sy n="71" d="100"/>
        </p:scale>
        <p:origin x="-11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D0D40-524F-4CA8-8A05-FC2D2FAF64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666D1-37BB-44A0-BD43-67EDC50B0A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3CA88-3454-4472-A996-B644E0ACF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642C5-2860-427E-860D-B12122B6C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BA8C-56E9-4F3E-A391-D087F7B819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00057-94FA-4073-B5D1-C031CCFBBB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F813F-ED8D-48F6-BFC0-5BE4463B3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FEEAD-B807-46CF-9679-7525BB7B80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2AAD8-B3B5-4351-B4E1-4C8A1E0D0F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DAAD6-5B6B-449F-875A-A1852FA8F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83E6B-8B80-4CCE-AE85-4D08970A13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36000D0-8757-4DC1-9EA0-6FDE250F18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295400"/>
            <a:ext cx="8077200" cy="2362200"/>
          </a:xfrm>
        </p:spPr>
        <p:txBody>
          <a:bodyPr/>
          <a:lstStyle/>
          <a:p>
            <a:r>
              <a:rPr lang="en-US" sz="5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Spontaneity, Entropy</a:t>
            </a:r>
            <a:br>
              <a:rPr lang="en-US" sz="5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5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and Free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325563"/>
          </a:xfrm>
        </p:spPr>
        <p:txBody>
          <a:bodyPr/>
          <a:lstStyle/>
          <a:p>
            <a:r>
              <a:rPr 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Calculating Free Energy: Method #2</a:t>
            </a:r>
            <a:r>
              <a:rPr lang="en-US" sz="4000"/>
              <a:t> 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28600" y="1143000"/>
            <a:ext cx="68278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ctr">
              <a:tabLst>
                <a:tab pos="1143000" algn="l"/>
              </a:tabLst>
            </a:pPr>
            <a:r>
              <a:rPr lang="en-US" sz="3600"/>
              <a:t>An adaptation of Hess's Law: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" y="1905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diamond</a:t>
            </a:r>
            <a:r>
              <a:rPr lang="en-US"/>
              <a:t>(s)  +  O</a:t>
            </a:r>
            <a:r>
              <a:rPr lang="en-US" baseline="-25000"/>
              <a:t>2</a:t>
            </a:r>
            <a:r>
              <a:rPr lang="en-US"/>
              <a:t>(g)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CO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(g)		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G</a:t>
            </a:r>
            <a:r>
              <a:rPr lang="en-US" baseline="30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= -397 kJ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57200" y="2514600"/>
            <a:ext cx="8034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C</a:t>
            </a:r>
            <a:r>
              <a:rPr lang="en-US" baseline="-25000">
                <a:sym typeface="Symbol" pitchFamily="18" charset="2"/>
              </a:rPr>
              <a:t>graphite</a:t>
            </a:r>
            <a:r>
              <a:rPr lang="en-US">
                <a:sym typeface="Symbol" pitchFamily="18" charset="2"/>
              </a:rPr>
              <a:t>(s)  +  O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(g)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CO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(g)	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G</a:t>
            </a:r>
            <a:r>
              <a:rPr lang="en-US" baseline="30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= -394 kJ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652463" y="4267200"/>
            <a:ext cx="8034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Wingdings" pitchFamily="2" charset="2"/>
              </a:rPr>
              <a:t>CO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(g)</a:t>
            </a:r>
            <a:r>
              <a:rPr lang="en-US">
                <a:sym typeface="Symbol" pitchFamily="18" charset="2"/>
              </a:rPr>
              <a:t> </a:t>
            </a:r>
            <a:r>
              <a:rPr lang="en-US">
                <a:sym typeface="Wingdings" pitchFamily="2" charset="2"/>
              </a:rPr>
              <a:t> </a:t>
            </a:r>
            <a:r>
              <a:rPr lang="en-US">
                <a:sym typeface="Symbol" pitchFamily="18" charset="2"/>
              </a:rPr>
              <a:t>C</a:t>
            </a:r>
            <a:r>
              <a:rPr lang="en-US" baseline="-25000">
                <a:sym typeface="Symbol" pitchFamily="18" charset="2"/>
              </a:rPr>
              <a:t>graphite</a:t>
            </a:r>
            <a:r>
              <a:rPr lang="en-US">
                <a:sym typeface="Symbol" pitchFamily="18" charset="2"/>
              </a:rPr>
              <a:t>(s)  +  O</a:t>
            </a:r>
            <a:r>
              <a:rPr lang="en-US" baseline="-25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(g) </a:t>
            </a:r>
            <a:r>
              <a:rPr lang="en-US">
                <a:sym typeface="Wingdings" pitchFamily="2" charset="2"/>
              </a:rPr>
              <a:t>	      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G</a:t>
            </a:r>
            <a:r>
              <a:rPr lang="en-US" baseline="30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= +394 kJ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81000" y="48768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990600" y="5029200"/>
            <a:ext cx="3749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diamond</a:t>
            </a:r>
            <a:r>
              <a:rPr lang="en-US"/>
              <a:t>(s) </a:t>
            </a:r>
            <a:r>
              <a:rPr lang="en-US">
                <a:sym typeface="Wingdings" pitchFamily="2" charset="2"/>
              </a:rPr>
              <a:t> </a:t>
            </a:r>
            <a:r>
              <a:rPr lang="en-US"/>
              <a:t>C</a:t>
            </a:r>
            <a:r>
              <a:rPr lang="en-US" baseline="-25000"/>
              <a:t>graphite</a:t>
            </a:r>
            <a:r>
              <a:rPr lang="en-US"/>
              <a:t>(s) 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019800" y="5029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</a:t>
            </a:r>
            <a:r>
              <a:rPr lang="en-US"/>
              <a:t>G</a:t>
            </a:r>
            <a:r>
              <a:rPr lang="en-US" baseline="30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=</a:t>
            </a:r>
            <a:endParaRPr lang="en-U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33400" y="36576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diamond</a:t>
            </a:r>
            <a:r>
              <a:rPr lang="en-US"/>
              <a:t>(s)  +  O</a:t>
            </a:r>
            <a:r>
              <a:rPr lang="en-US" baseline="-25000"/>
              <a:t>2</a:t>
            </a:r>
            <a:r>
              <a:rPr lang="en-US"/>
              <a:t>(g) 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 </a:t>
            </a:r>
            <a:r>
              <a:rPr lang="en-US">
                <a:sym typeface="Wingdings" pitchFamily="2" charset="2"/>
              </a:rPr>
              <a:t>CO</a:t>
            </a:r>
            <a:r>
              <a:rPr lang="en-US" baseline="-25000">
                <a:sym typeface="Wingdings" pitchFamily="2" charset="2"/>
              </a:rPr>
              <a:t>2</a:t>
            </a:r>
            <a:r>
              <a:rPr lang="en-US">
                <a:sym typeface="Wingdings" pitchFamily="2" charset="2"/>
              </a:rPr>
              <a:t>(g)		</a:t>
            </a:r>
            <a:r>
              <a:rPr lang="en-US">
                <a:sym typeface="Symbol" pitchFamily="18" charset="2"/>
              </a:rPr>
              <a:t></a:t>
            </a:r>
            <a:r>
              <a:rPr lang="en-US"/>
              <a:t>G</a:t>
            </a:r>
            <a:r>
              <a:rPr lang="en-US" baseline="30000">
                <a:sym typeface="Symbol" pitchFamily="18" charset="2"/>
              </a:rPr>
              <a:t>0</a:t>
            </a:r>
            <a:r>
              <a:rPr lang="en-US">
                <a:sym typeface="Symbol" pitchFamily="18" charset="2"/>
              </a:rPr>
              <a:t> = -397 kJ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7086600" y="5029200"/>
            <a:ext cx="1055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-3 kJ</a:t>
            </a:r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 flipV="1">
            <a:off x="2743200" y="3733800"/>
            <a:ext cx="3810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4419600" y="4343400"/>
            <a:ext cx="3810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838200" y="4343400"/>
            <a:ext cx="4572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4343400" y="3733800"/>
            <a:ext cx="4572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73" grpId="0"/>
      <p:bldP spid="15374" grpId="0"/>
      <p:bldP spid="15375" grpId="0" animBg="1"/>
      <p:bldP spid="15376" grpId="0" animBg="1"/>
      <p:bldP spid="15379" grpId="0" animBg="1"/>
      <p:bldP spid="153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Calculating Free Energy </a:t>
            </a:r>
            <a:br>
              <a:rPr 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Method #3</a:t>
            </a:r>
            <a:r>
              <a:rPr lang="en-US" sz="4000"/>
              <a:t>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88925" y="1812925"/>
            <a:ext cx="8583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marL="342900" indent="-342900" algn="ctr">
              <a:tabLst>
                <a:tab pos="1143000" algn="l"/>
              </a:tabLst>
            </a:pPr>
            <a:r>
              <a:rPr lang="en-US" sz="2800"/>
              <a:t>Using standard free energy of formation (</a:t>
            </a:r>
            <a:r>
              <a:rPr lang="en-US" sz="2800">
                <a:sym typeface="Symbol" pitchFamily="18" charset="2"/>
              </a:rPr>
              <a:t></a:t>
            </a:r>
            <a:r>
              <a:rPr lang="en-US" sz="2800"/>
              <a:t>G</a:t>
            </a:r>
            <a:r>
              <a:rPr lang="en-US" sz="2800" baseline="-25000"/>
              <a:t>f</a:t>
            </a:r>
            <a:r>
              <a:rPr lang="en-US" sz="2800" baseline="30000"/>
              <a:t>0</a:t>
            </a:r>
            <a:r>
              <a:rPr lang="en-US" sz="2800"/>
              <a:t>):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414338" y="3011488"/>
          <a:ext cx="8085137" cy="798512"/>
        </p:xfrm>
        <a:graphic>
          <a:graphicData uri="http://schemas.openxmlformats.org/presentationml/2006/ole">
            <p:oleObj spid="_x0000_s16394" name="Equation" r:id="rId3" imgW="2539800" imgH="253800" progId="">
              <p:embed/>
            </p:oleObj>
          </a:graphicData>
        </a:graphic>
      </p:graphicFrame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990600" y="4267200"/>
            <a:ext cx="7335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>
                <a:sym typeface="Symbol" pitchFamily="18" charset="2"/>
              </a:rPr>
              <a:t></a:t>
            </a:r>
            <a:r>
              <a:rPr lang="en-US"/>
              <a:t>G</a:t>
            </a:r>
            <a:r>
              <a:rPr lang="en-US" baseline="-25000"/>
              <a:t>f</a:t>
            </a:r>
            <a:r>
              <a:rPr lang="en-US" baseline="30000"/>
              <a:t>0</a:t>
            </a:r>
            <a:r>
              <a:rPr lang="en-US"/>
              <a:t> of an element in its standard state is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Dependence of Free Energy on Pressure</a:t>
            </a:r>
            <a:r>
              <a:rPr lang="en-US" sz="40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267200"/>
          </a:xfrm>
        </p:spPr>
        <p:txBody>
          <a:bodyPr/>
          <a:lstStyle/>
          <a:p>
            <a:pPr marL="609600" indent="-609600"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 b="1">
                <a:latin typeface="Comic Sans MS" pitchFamily="66" charset="0"/>
              </a:rPr>
              <a:t>Enthalpy, H, is not pressure dependent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800" b="1">
                <a:latin typeface="Comic Sans MS" pitchFamily="66" charset="0"/>
              </a:rPr>
              <a:t>Entropy, S</a:t>
            </a:r>
          </a:p>
          <a:p>
            <a:pPr marL="1371600" lvl="2" indent="-4572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2800" b="1">
                <a:latin typeface="Comic Sans MS" pitchFamily="66" charset="0"/>
              </a:rPr>
              <a:t>entropy depends on volume, so it also depends on pressure</a:t>
            </a:r>
          </a:p>
          <a:p>
            <a:pPr marL="1752600" lvl="3" indent="-381000">
              <a:buFontTx/>
              <a:buNone/>
            </a:pPr>
            <a:r>
              <a:rPr lang="en-US" sz="2800" b="1">
                <a:latin typeface="Comic Sans MS" pitchFamily="66" charset="0"/>
              </a:rPr>
              <a:t>	</a:t>
            </a:r>
            <a:r>
              <a:rPr lang="en-US" sz="3600" b="1">
                <a:latin typeface="Comic Sans MS" pitchFamily="66" charset="0"/>
              </a:rPr>
              <a:t>S</a:t>
            </a:r>
            <a:r>
              <a:rPr lang="en-US" sz="3600" b="1" baseline="-25000">
                <a:latin typeface="Comic Sans MS" pitchFamily="66" charset="0"/>
              </a:rPr>
              <a:t>large volume</a:t>
            </a:r>
            <a:r>
              <a:rPr lang="en-US" sz="3600" b="1">
                <a:latin typeface="Comic Sans MS" pitchFamily="66" charset="0"/>
              </a:rPr>
              <a:t>  &gt;  S</a:t>
            </a:r>
            <a:r>
              <a:rPr lang="en-US" sz="3600" b="1" baseline="-25000">
                <a:latin typeface="Comic Sans MS" pitchFamily="66" charset="0"/>
              </a:rPr>
              <a:t>small volume</a:t>
            </a:r>
          </a:p>
          <a:p>
            <a:pPr marL="1752600" lvl="3" indent="-381000">
              <a:buFontTx/>
              <a:buNone/>
            </a:pPr>
            <a:r>
              <a:rPr lang="en-US" sz="3600" b="1">
                <a:latin typeface="Comic Sans MS" pitchFamily="66" charset="0"/>
              </a:rPr>
              <a:t>	S</a:t>
            </a:r>
            <a:r>
              <a:rPr lang="en-US" sz="3600" b="1" baseline="-25000">
                <a:latin typeface="Comic Sans MS" pitchFamily="66" charset="0"/>
              </a:rPr>
              <a:t>low pressure</a:t>
            </a:r>
            <a:r>
              <a:rPr lang="en-US" sz="3600" b="1">
                <a:latin typeface="Comic Sans MS" pitchFamily="66" charset="0"/>
              </a:rPr>
              <a:t>  &gt;  S</a:t>
            </a:r>
            <a:r>
              <a:rPr lang="en-US" sz="3600" b="1" baseline="-25000">
                <a:latin typeface="Comic Sans MS" pitchFamily="66" charset="0"/>
              </a:rPr>
              <a:t>high pressure</a:t>
            </a:r>
          </a:p>
          <a:p>
            <a:pPr marL="1752600" lvl="3" indent="-381000">
              <a:buFontTx/>
              <a:buNone/>
            </a:pPr>
            <a:endParaRPr lang="en-US" sz="3600" b="1" baseline="-25000">
              <a:latin typeface="Comic Sans MS" pitchFamily="66" charset="0"/>
            </a:endParaRPr>
          </a:p>
          <a:p>
            <a:pPr marL="1752600" lvl="3" indent="-381000">
              <a:buFontTx/>
              <a:buNone/>
            </a:pPr>
            <a:endParaRPr lang="en-US" sz="3600" b="1" baseline="-25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Free Energy and Equilibrium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2286000"/>
          </a:xfrm>
        </p:spPr>
        <p:txBody>
          <a:bodyPr/>
          <a:lstStyle/>
          <a:p>
            <a:pPr marL="609600" indent="-609600">
              <a:buClr>
                <a:schemeClr val="hlink"/>
              </a:buClr>
              <a:buFont typeface="Wingdings" pitchFamily="2" charset="2"/>
              <a:buChar char="q"/>
            </a:pPr>
            <a:r>
              <a:rPr lang="en-US" b="1">
                <a:latin typeface="Comic Sans MS" pitchFamily="66" charset="0"/>
              </a:rPr>
              <a:t>Equilibrium point occurs at the lowest value of free energy available to the reaction system</a:t>
            </a:r>
          </a:p>
          <a:p>
            <a:pPr marL="609600" indent="-609600">
              <a:buClr>
                <a:schemeClr val="hlink"/>
              </a:buClr>
              <a:buFont typeface="Wingdings" pitchFamily="2" charset="2"/>
              <a:buChar char="q"/>
            </a:pPr>
            <a:r>
              <a:rPr lang="en-US" b="1">
                <a:latin typeface="Comic Sans MS" pitchFamily="66" charset="0"/>
              </a:rPr>
              <a:t>At equilibrium, </a:t>
            </a:r>
            <a:r>
              <a:rPr lang="en-US" b="1">
                <a:latin typeface="Comic Sans MS" pitchFamily="66" charset="0"/>
                <a:sym typeface="Symbol" pitchFamily="18" charset="2"/>
              </a:rPr>
              <a:t></a:t>
            </a:r>
            <a:r>
              <a:rPr lang="en-US" b="1" i="1">
                <a:latin typeface="Comic Sans MS" pitchFamily="66" charset="0"/>
              </a:rPr>
              <a:t>G </a:t>
            </a:r>
            <a:r>
              <a:rPr lang="en-US" b="1">
                <a:latin typeface="Comic Sans MS" pitchFamily="66" charset="0"/>
              </a:rPr>
              <a:t>= 0 and Q = K </a:t>
            </a:r>
          </a:p>
        </p:txBody>
      </p:sp>
      <p:graphicFrame>
        <p:nvGraphicFramePr>
          <p:cNvPr id="18503" name="Group 71"/>
          <p:cNvGraphicFramePr>
            <a:graphicFrameLocks noGrp="1"/>
          </p:cNvGraphicFramePr>
          <p:nvPr/>
        </p:nvGraphicFramePr>
        <p:xfrm>
          <a:off x="2438400" y="3581400"/>
          <a:ext cx="3962400" cy="2072640"/>
        </p:xfrm>
        <a:graphic>
          <a:graphicData uri="http://schemas.openxmlformats.org/drawingml/2006/table">
            <a:tbl>
              <a:tblPr/>
              <a:tblGrid>
                <a:gridCol w="2128838"/>
                <a:gridCol w="183356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 = 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K =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 &lt; 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K &gt;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  <a:r>
                        <a:rPr kumimoji="0" lang="en-US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0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 &gt; 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K &lt; 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Temperature Dependence of K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33400" y="1524000"/>
          <a:ext cx="8229600" cy="909638"/>
        </p:xfrm>
        <a:graphic>
          <a:graphicData uri="http://schemas.openxmlformats.org/presentationml/2006/ole">
            <p:oleObj spid="_x0000_s19460" name="Equation" r:id="rId3" imgW="2070100" imgH="228600" progId="">
              <p:embed/>
            </p:oleObj>
          </a:graphicData>
        </a:graphic>
      </p:graphicFrame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52400" y="2743200"/>
          <a:ext cx="8763000" cy="1444625"/>
        </p:xfrm>
        <a:graphic>
          <a:graphicData uri="http://schemas.openxmlformats.org/presentationml/2006/ole">
            <p:oleObj spid="_x0000_s19462" name="Equation" r:id="rId4" imgW="2717800" imgH="444500" progId="">
              <p:embed/>
            </p:oleObj>
          </a:graphicData>
        </a:graphic>
      </p:graphicFrame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438400" y="4648200"/>
            <a:ext cx="3800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/>
              <a:t>So, </a:t>
            </a:r>
            <a:r>
              <a:rPr lang="en-US" sz="3600" i="1"/>
              <a:t>ln(K) </a:t>
            </a:r>
            <a:r>
              <a:rPr lang="en-US" sz="3600" i="1">
                <a:sym typeface="Symbol" pitchFamily="18" charset="2"/>
              </a:rPr>
              <a:t></a:t>
            </a:r>
            <a:r>
              <a:rPr lang="en-US" sz="3600" i="1"/>
              <a:t> 1/T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Free Energy and Work</a:t>
            </a:r>
            <a:r>
              <a:rPr lang="en-US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</a:pPr>
            <a:r>
              <a:rPr lang="en-US" sz="2800" b="1">
                <a:latin typeface="Comic Sans MS" pitchFamily="66" charset="0"/>
              </a:rPr>
              <a:t>The maximum possible useful work obtainable from a process at constant temperature and pressure is equal to the change in free energy</a:t>
            </a:r>
          </a:p>
          <a:p>
            <a:pPr marL="609600" indent="-6096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</a:pPr>
            <a:r>
              <a:rPr lang="en-US" sz="2800" b="1">
                <a:latin typeface="Comic Sans MS" pitchFamily="66" charset="0"/>
              </a:rPr>
              <a:t>The amount of work obtained is always less than the maximum</a:t>
            </a:r>
          </a:p>
          <a:p>
            <a:pPr marL="609600" indent="-6096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</a:pPr>
            <a:r>
              <a:rPr lang="en-US" sz="2800" b="1">
                <a:latin typeface="Comic Sans MS" pitchFamily="66" charset="0"/>
              </a:rPr>
              <a:t>Henry Bent's First Two Laws of Thermodynamics</a:t>
            </a:r>
          </a:p>
          <a:p>
            <a:pPr marL="1371600" lvl="2" indent="-4572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</a:pPr>
            <a:r>
              <a:rPr lang="en-US" sz="2800" b="1">
                <a:latin typeface="Comic Sans MS" pitchFamily="66" charset="0"/>
              </a:rPr>
              <a:t>First law: You can't win, you can only break even</a:t>
            </a:r>
          </a:p>
          <a:p>
            <a:pPr marL="1371600" lvl="2" indent="-457200"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q"/>
            </a:pPr>
            <a:r>
              <a:rPr lang="en-US" sz="2800" b="1">
                <a:latin typeface="Comic Sans MS" pitchFamily="66" charset="0"/>
              </a:rPr>
              <a:t>Second law: You can't break even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Spontaneous Processes and Entropy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534400" cy="5410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2800"/>
          </a:p>
          <a:p>
            <a:pPr lvl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>
                <a:latin typeface="Comic Sans MS" pitchFamily="66" charset="0"/>
              </a:rPr>
              <a:t>First Law</a:t>
            </a:r>
          </a:p>
          <a:p>
            <a:pPr lvl="2">
              <a:lnSpc>
                <a:spcPct val="80000"/>
              </a:lnSpc>
            </a:pPr>
            <a:r>
              <a:rPr lang="en-US" sz="2800" b="1">
                <a:latin typeface="Comic Sans MS" pitchFamily="66" charset="0"/>
              </a:rPr>
              <a:t>“Energy can neither be created nor destroyed"</a:t>
            </a:r>
          </a:p>
          <a:p>
            <a:pPr lvl="2">
              <a:lnSpc>
                <a:spcPct val="80000"/>
              </a:lnSpc>
            </a:pPr>
            <a:r>
              <a:rPr lang="en-US" sz="2800" b="1">
                <a:latin typeface="Comic Sans MS" pitchFamily="66" charset="0"/>
              </a:rPr>
              <a:t>The energy of the universe is constant</a:t>
            </a:r>
          </a:p>
          <a:p>
            <a:pPr lvl="1"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q"/>
            </a:pPr>
            <a:r>
              <a:rPr lang="en-US" b="1">
                <a:latin typeface="Comic Sans MS" pitchFamily="66" charset="0"/>
              </a:rPr>
              <a:t>Spontaneous Processes</a:t>
            </a:r>
          </a:p>
          <a:p>
            <a:pPr lvl="2">
              <a:lnSpc>
                <a:spcPct val="80000"/>
              </a:lnSpc>
            </a:pPr>
            <a:r>
              <a:rPr lang="en-US" sz="2800" b="1">
                <a:latin typeface="Comic Sans MS" pitchFamily="66" charset="0"/>
              </a:rPr>
              <a:t>Processes that occur without outside intervention</a:t>
            </a:r>
          </a:p>
          <a:p>
            <a:pPr lvl="2">
              <a:lnSpc>
                <a:spcPct val="80000"/>
              </a:lnSpc>
            </a:pPr>
            <a:r>
              <a:rPr lang="en-US" sz="2800" b="1">
                <a:latin typeface="Comic Sans MS" pitchFamily="66" charset="0"/>
              </a:rPr>
              <a:t>Spontaneous processes may be fast or slow</a:t>
            </a:r>
          </a:p>
          <a:p>
            <a:pPr lvl="3">
              <a:lnSpc>
                <a:spcPct val="80000"/>
              </a:lnSpc>
            </a:pPr>
            <a:r>
              <a:rPr lang="en-US" sz="2800" b="1">
                <a:latin typeface="Comic Sans MS" pitchFamily="66" charset="0"/>
              </a:rPr>
              <a:t>Many forms of combustion are fast</a:t>
            </a:r>
          </a:p>
          <a:p>
            <a:pPr lvl="3">
              <a:lnSpc>
                <a:spcPct val="80000"/>
              </a:lnSpc>
            </a:pPr>
            <a:r>
              <a:rPr lang="en-US" sz="2800" b="1">
                <a:latin typeface="Comic Sans MS" pitchFamily="66" charset="0"/>
              </a:rPr>
              <a:t>Conversion of diamond to graphite is slow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0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 bldLvl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Entropy (S)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609600" indent="-6096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 measure of the randomness or disorder 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driving force for a spontaneous process is an increase in the entropy of the universe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Entropy is a thermodynamic function describing the number of arrangements that are available to a system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Nature proceeds toward the states that have the highest probabilities of existing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838200" indent="-838200"/>
            <a:r>
              <a:rPr lang="en-US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Positional Entropy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609600" indent="-609600">
              <a:buClr>
                <a:schemeClr val="accent2"/>
              </a:buClr>
              <a:buFont typeface="Wingdings" pitchFamily="2" charset="2"/>
              <a:buChar char="§"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probability of occurrence of a particular state depends on the number of ways (microstates) in which that arrangement can be achieved</a:t>
            </a:r>
          </a:p>
          <a:p>
            <a:pPr marL="1371600" lvl="2" indent="-457200">
              <a:buFontTx/>
              <a:buNone/>
            </a:pPr>
            <a:r>
              <a:rPr lang="en-US"/>
              <a:t>	</a:t>
            </a:r>
            <a:r>
              <a:rPr 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</a:t>
            </a:r>
            <a:r>
              <a:rPr lang="en-US" sz="44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solid</a:t>
            </a:r>
            <a:r>
              <a:rPr 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&lt; S</a:t>
            </a:r>
            <a:r>
              <a:rPr lang="en-US" sz="44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liquid</a:t>
            </a:r>
            <a:r>
              <a:rPr 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&lt;&lt; S</a:t>
            </a:r>
            <a:r>
              <a:rPr lang="en-US" sz="4400" b="1" baseline="-250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gas</a:t>
            </a:r>
          </a:p>
        </p:txBody>
      </p:sp>
      <p:pic>
        <p:nvPicPr>
          <p:cNvPr id="9220" name="Picture 4" descr="sol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724400"/>
            <a:ext cx="1409700" cy="1390650"/>
          </a:xfrm>
          <a:prstGeom prst="rect">
            <a:avLst/>
          </a:prstGeom>
          <a:noFill/>
        </p:spPr>
      </p:pic>
      <p:pic>
        <p:nvPicPr>
          <p:cNvPr id="9221" name="Picture 5" descr="liqu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724400"/>
            <a:ext cx="1371600" cy="1371600"/>
          </a:xfrm>
          <a:prstGeom prst="rect">
            <a:avLst/>
          </a:prstGeom>
          <a:noFill/>
        </p:spPr>
      </p:pic>
      <p:pic>
        <p:nvPicPr>
          <p:cNvPr id="9222" name="Picture 6" descr="ga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7244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marL="838200" indent="-838200"/>
            <a:r>
              <a:rPr lang="en-US" sz="4000" b="1" u="sng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Second Law of Thermodynamics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4876800"/>
          </a:xfrm>
        </p:spPr>
        <p:txBody>
          <a:bodyPr/>
          <a:lstStyle/>
          <a:p>
            <a:pPr marL="609600" indent="-609600"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>
                <a:latin typeface="Comic Sans MS" pitchFamily="66" charset="0"/>
              </a:rPr>
              <a:t>"In any spontaneous process there is always an increase in the entropy of the universe"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>
                <a:latin typeface="Comic Sans MS" pitchFamily="66" charset="0"/>
              </a:rPr>
              <a:t>"The entropy of the universe is increasing"</a:t>
            </a:r>
          </a:p>
          <a:p>
            <a:pPr marL="609600" indent="-609600">
              <a:buClr>
                <a:srgbClr val="FF3300"/>
              </a:buClr>
              <a:buFont typeface="Wingdings" pitchFamily="2" charset="2"/>
              <a:buChar char="§"/>
            </a:pPr>
            <a:r>
              <a:rPr lang="en-US" b="1">
                <a:latin typeface="Comic Sans MS" pitchFamily="66" charset="0"/>
              </a:rPr>
              <a:t>For a given change to be spontaneous, </a:t>
            </a:r>
            <a:r>
              <a:rPr lang="en-US" b="1">
                <a:latin typeface="Comic Sans MS" pitchFamily="66" charset="0"/>
                <a:sym typeface="Symbol" pitchFamily="18" charset="2"/>
              </a:rPr>
              <a:t></a:t>
            </a:r>
            <a:r>
              <a:rPr lang="en-US" b="1">
                <a:latin typeface="Comic Sans MS" pitchFamily="66" charset="0"/>
              </a:rPr>
              <a:t>S</a:t>
            </a:r>
            <a:r>
              <a:rPr lang="en-US" b="1" baseline="-25000">
                <a:latin typeface="Comic Sans MS" pitchFamily="66" charset="0"/>
              </a:rPr>
              <a:t>universe</a:t>
            </a:r>
            <a:r>
              <a:rPr lang="en-US" b="1">
                <a:latin typeface="Comic Sans MS" pitchFamily="66" charset="0"/>
              </a:rPr>
              <a:t> must be positive</a:t>
            </a:r>
            <a:endParaRPr lang="en-US" b="1">
              <a:latin typeface="Comic Sans MS" pitchFamily="66" charset="0"/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en-US" b="1">
                <a:latin typeface="Comic Sans MS" pitchFamily="66" charset="0"/>
                <a:sym typeface="Symbol" pitchFamily="18" charset="2"/>
              </a:rPr>
              <a:t>		    </a:t>
            </a:r>
            <a:r>
              <a:rPr lang="en-US" sz="4000" b="1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4000" b="1">
                <a:solidFill>
                  <a:srgbClr val="FF3300"/>
                </a:solidFill>
                <a:latin typeface="Comic Sans MS" pitchFamily="66" charset="0"/>
              </a:rPr>
              <a:t>S</a:t>
            </a:r>
            <a:r>
              <a:rPr lang="en-US" sz="4000" b="1" baseline="-25000">
                <a:solidFill>
                  <a:srgbClr val="FF3300"/>
                </a:solidFill>
                <a:latin typeface="Comic Sans MS" pitchFamily="66" charset="0"/>
              </a:rPr>
              <a:t>univ</a:t>
            </a:r>
            <a:r>
              <a:rPr lang="en-US" sz="4000" b="1">
                <a:solidFill>
                  <a:srgbClr val="FF3300"/>
                </a:solidFill>
                <a:latin typeface="Comic Sans MS" pitchFamily="66" charset="0"/>
              </a:rPr>
              <a:t> = </a:t>
            </a:r>
            <a:r>
              <a:rPr lang="en-US" sz="4000" b="1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4000" b="1">
                <a:solidFill>
                  <a:srgbClr val="FF3300"/>
                </a:solidFill>
                <a:latin typeface="Comic Sans MS" pitchFamily="66" charset="0"/>
              </a:rPr>
              <a:t>S</a:t>
            </a:r>
            <a:r>
              <a:rPr lang="en-US" sz="4000" b="1" baseline="-25000">
                <a:solidFill>
                  <a:srgbClr val="FF3300"/>
                </a:solidFill>
                <a:latin typeface="Comic Sans MS" pitchFamily="66" charset="0"/>
              </a:rPr>
              <a:t>sys</a:t>
            </a:r>
            <a:r>
              <a:rPr lang="en-US" sz="4000" b="1">
                <a:solidFill>
                  <a:srgbClr val="FF3300"/>
                </a:solidFill>
                <a:latin typeface="Comic Sans MS" pitchFamily="66" charset="0"/>
              </a:rPr>
              <a:t>  +  </a:t>
            </a:r>
            <a:r>
              <a:rPr lang="en-US" sz="4000" b="1">
                <a:solidFill>
                  <a:srgbClr val="FF3300"/>
                </a:solidFill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4000" b="1">
                <a:solidFill>
                  <a:srgbClr val="FF3300"/>
                </a:solidFill>
                <a:latin typeface="Comic Sans MS" pitchFamily="66" charset="0"/>
              </a:rPr>
              <a:t>S</a:t>
            </a:r>
            <a:r>
              <a:rPr lang="en-US" sz="4000" b="1" baseline="-25000">
                <a:solidFill>
                  <a:srgbClr val="FF3300"/>
                </a:solidFill>
                <a:latin typeface="Comic Sans MS" pitchFamily="66" charset="0"/>
              </a:rPr>
              <a:t>surr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C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H, </a:t>
            </a:r>
            <a:r>
              <a:rPr 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S, </a:t>
            </a:r>
            <a:r>
              <a:rPr 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40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G and Spontaneity</a:t>
            </a:r>
          </a:p>
        </p:txBody>
      </p:sp>
      <p:graphicFrame>
        <p:nvGraphicFramePr>
          <p:cNvPr id="6334" name="Group 190"/>
          <p:cNvGraphicFramePr>
            <a:graphicFrameLocks noGrp="1"/>
          </p:cNvGraphicFramePr>
          <p:nvPr/>
        </p:nvGraphicFramePr>
        <p:xfrm>
          <a:off x="457200" y="2057400"/>
          <a:ext cx="8153400" cy="4602480"/>
        </p:xfrm>
        <a:graphic>
          <a:graphicData uri="http://schemas.openxmlformats.org/drawingml/2006/table">
            <a:tbl>
              <a:tblPr/>
              <a:tblGrid>
                <a:gridCol w="1828800"/>
                <a:gridCol w="1352550"/>
                <a:gridCol w="1238250"/>
                <a:gridCol w="3733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Value of 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Value of T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S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Value of 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  <a:endParaRPr kumimoji="0" lang="en-U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Spontaneity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Negative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Positive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Negative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Spontaneous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Positive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Negative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Positive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Nonspontaneous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Negative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Negative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Spontaneous if the absolute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 is greater than the absolute value of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S (low temperature)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ea typeface="Times New Roman" pitchFamily="18" charset="0"/>
                        <a:cs typeface="Arial" charset="0"/>
                        <a:sym typeface="Symbol" pitchFamily="18" charset="2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Positive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Positive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Spontaneous if the absolute value of T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S is greater than the absolute value of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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ea typeface="Times New Roman" pitchFamily="18" charset="0"/>
                          <a:cs typeface="Arial" charset="0"/>
                          <a:sym typeface="Symbol" pitchFamily="18" charset="2"/>
                        </a:rPr>
                        <a:t>  (high temperature)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BA3"/>
                    </a:solidFill>
                  </a:tcPr>
                </a:tc>
              </a:tr>
            </a:tbl>
          </a:graphicData>
        </a:graphic>
      </p:graphicFrame>
      <p:sp>
        <p:nvSpPr>
          <p:cNvPr id="6335" name="Rectangle 191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7848600" cy="1219200"/>
          </a:xfrm>
          <a:noFill/>
          <a:ln/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sym typeface="Symbol" pitchFamily="18" charset="2"/>
              </a:rPr>
              <a:t>		</a:t>
            </a: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 = </a:t>
            </a: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 - T</a:t>
            </a: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3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</a:t>
            </a: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		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H is enthalpy, T is Kelvin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Calculating Entropy Change in a Reaction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381000" y="1905000"/>
          <a:ext cx="8305800" cy="955675"/>
        </p:xfrm>
        <a:graphic>
          <a:graphicData uri="http://schemas.openxmlformats.org/presentationml/2006/ole">
            <p:oleObj spid="_x0000_s12292" name="Equation" r:id="rId3" imgW="2234880" imgH="253800" progId="">
              <p:embed/>
            </p:oleObj>
          </a:graphicData>
        </a:graphic>
      </p:graphicFrame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3200400"/>
            <a:ext cx="8534400" cy="2743200"/>
          </a:xfrm>
        </p:spPr>
        <p:txBody>
          <a:bodyPr/>
          <a:lstStyle/>
          <a:p>
            <a:pPr marL="609600" indent="-609600">
              <a:buClr>
                <a:schemeClr val="hlink"/>
              </a:buClr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Entropy is an extensive property (a function of the number of moles)</a:t>
            </a:r>
          </a:p>
          <a:p>
            <a:pPr marL="609600" indent="-609600">
              <a:buClr>
                <a:schemeClr val="hlink"/>
              </a:buClr>
              <a:buFont typeface="Wingdings" pitchFamily="2" charset="2"/>
              <a:buChar char="v"/>
            </a:pPr>
            <a:r>
              <a:rPr lang="en-US">
                <a:latin typeface="Comic Sans MS" pitchFamily="66" charset="0"/>
              </a:rPr>
              <a:t>Generally, the more complex the molecule, the higher the standard entropy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marL="838200" indent="-838200"/>
            <a:r>
              <a:rPr 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Standard Free Energy Change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800" b="1"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2800" b="1">
                <a:latin typeface="Comic Sans MS" pitchFamily="66" charset="0"/>
              </a:rPr>
              <a:t>G</a:t>
            </a:r>
            <a:r>
              <a:rPr lang="en-US" sz="2800" b="1" baseline="30000">
                <a:latin typeface="Comic Sans MS" pitchFamily="66" charset="0"/>
              </a:rPr>
              <a:t>0</a:t>
            </a:r>
            <a:r>
              <a:rPr lang="en-US" sz="2800" b="1">
                <a:latin typeface="Comic Sans MS" pitchFamily="66" charset="0"/>
              </a:rPr>
              <a:t> is the change in free energy that will occur if the reactants in their standard states are converted to the products in their standard states</a:t>
            </a:r>
            <a:endParaRPr lang="en-US" sz="2800" b="1">
              <a:latin typeface="Comic Sans MS" pitchFamily="66" charset="0"/>
              <a:sym typeface="Symbol" pitchFamily="18" charset="2"/>
            </a:endParaRP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800" b="1"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2800" b="1">
                <a:latin typeface="Comic Sans MS" pitchFamily="66" charset="0"/>
              </a:rPr>
              <a:t>G</a:t>
            </a:r>
            <a:r>
              <a:rPr lang="en-US" sz="2800" b="1" baseline="30000">
                <a:latin typeface="Comic Sans MS" pitchFamily="66" charset="0"/>
              </a:rPr>
              <a:t>0</a:t>
            </a:r>
            <a:r>
              <a:rPr lang="en-US" sz="2800" b="1">
                <a:latin typeface="Comic Sans MS" pitchFamily="66" charset="0"/>
              </a:rPr>
              <a:t> cannot be measured directly</a:t>
            </a:r>
          </a:p>
          <a:p>
            <a:pPr marL="609600" indent="-6096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800" b="1">
                <a:latin typeface="Comic Sans MS" pitchFamily="66" charset="0"/>
              </a:rPr>
              <a:t>The more negative the value for </a:t>
            </a:r>
            <a:r>
              <a:rPr lang="en-US" sz="2800" b="1">
                <a:latin typeface="Comic Sans MS" pitchFamily="66" charset="0"/>
                <a:sym typeface="Symbol" pitchFamily="18" charset="2"/>
              </a:rPr>
              <a:t></a:t>
            </a:r>
            <a:r>
              <a:rPr lang="en-US" sz="2800" b="1">
                <a:latin typeface="Comic Sans MS" pitchFamily="66" charset="0"/>
              </a:rPr>
              <a:t>G</a:t>
            </a:r>
            <a:r>
              <a:rPr lang="en-US" sz="2800" b="1" baseline="30000">
                <a:latin typeface="Comic Sans MS" pitchFamily="66" charset="0"/>
              </a:rPr>
              <a:t>0</a:t>
            </a:r>
            <a:r>
              <a:rPr lang="en-US" sz="2800" b="1">
                <a:latin typeface="Comic Sans MS" pitchFamily="66" charset="0"/>
              </a:rPr>
              <a:t>, the farther to the right the reaction will proceed in order to achieve equilibrium</a:t>
            </a:r>
          </a:p>
          <a:p>
            <a:pPr marL="1371600" lvl="2" indent="-457200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Char char="v"/>
            </a:pPr>
            <a:r>
              <a:rPr lang="en-US" sz="2800" b="1">
                <a:latin typeface="Comic Sans MS" pitchFamily="66" charset="0"/>
              </a:rPr>
              <a:t>Equilibrium is the lowest possible free energy position for a reaction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0013" y="1676400"/>
            <a:ext cx="89836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1143000" algn="l"/>
              </a:tabLst>
            </a:pPr>
            <a:r>
              <a:rPr lang="en-US" sz="3600"/>
              <a:t>For reactions at constant temperature:</a:t>
            </a:r>
          </a:p>
          <a:p>
            <a:pPr algn="ctr">
              <a:tabLst>
                <a:tab pos="1143000" algn="l"/>
              </a:tabLst>
            </a:pPr>
            <a:r>
              <a:rPr lang="en-US" sz="4400" b="0">
                <a:solidFill>
                  <a:srgbClr val="FF3300"/>
                </a:solidFill>
                <a:sym typeface="Symbol" pitchFamily="18" charset="2"/>
              </a:rPr>
              <a:t></a:t>
            </a:r>
            <a:r>
              <a:rPr lang="en-US" sz="4400" b="0">
                <a:solidFill>
                  <a:srgbClr val="FF3300"/>
                </a:solidFill>
              </a:rPr>
              <a:t>G</a:t>
            </a:r>
            <a:r>
              <a:rPr lang="en-US" sz="4400" b="0" baseline="30000">
                <a:solidFill>
                  <a:srgbClr val="FF3300"/>
                </a:solidFill>
                <a:sym typeface="Symbol" pitchFamily="18" charset="2"/>
              </a:rPr>
              <a:t>0</a:t>
            </a:r>
            <a:r>
              <a:rPr lang="en-US" sz="4400" b="0">
                <a:solidFill>
                  <a:srgbClr val="FF3300"/>
                </a:solidFill>
                <a:sym typeface="Symbol" pitchFamily="18" charset="2"/>
              </a:rPr>
              <a:t> = </a:t>
            </a:r>
            <a:r>
              <a:rPr lang="en-US" sz="4400" b="0">
                <a:solidFill>
                  <a:srgbClr val="FF3300"/>
                </a:solidFill>
              </a:rPr>
              <a:t>H</a:t>
            </a:r>
            <a:r>
              <a:rPr lang="en-US" sz="4400" b="0" baseline="30000">
                <a:solidFill>
                  <a:srgbClr val="FF3300"/>
                </a:solidFill>
                <a:sym typeface="Symbol" pitchFamily="18" charset="2"/>
              </a:rPr>
              <a:t>0</a:t>
            </a:r>
            <a:r>
              <a:rPr lang="en-US" sz="4400" b="0">
                <a:solidFill>
                  <a:srgbClr val="FF3300"/>
                </a:solidFill>
                <a:sym typeface="Symbol" pitchFamily="18" charset="2"/>
              </a:rPr>
              <a:t> - T</a:t>
            </a:r>
            <a:r>
              <a:rPr lang="en-US" sz="4400" b="0">
                <a:solidFill>
                  <a:srgbClr val="FF3300"/>
                </a:solidFill>
              </a:rPr>
              <a:t>S</a:t>
            </a:r>
            <a:r>
              <a:rPr lang="en-US" sz="4400" b="0" baseline="30000">
                <a:solidFill>
                  <a:srgbClr val="FF3300"/>
                </a:solidFill>
                <a:sym typeface="Symbol" pitchFamily="18" charset="2"/>
              </a:rPr>
              <a:t>0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3400" y="228600"/>
            <a:ext cx="8229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Calculating Free Energy </a:t>
            </a:r>
            <a:br>
              <a:rPr lang="en-US" sz="4000" u="sng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Method #1</a:t>
            </a:r>
            <a:r>
              <a:rPr lang="en-US" sz="4000" b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618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Equation</vt:lpstr>
      <vt:lpstr>Spontaneity, Entropy and Free Energy</vt:lpstr>
      <vt:lpstr>Spontaneous Processes and Entropy</vt:lpstr>
      <vt:lpstr>Entropy (S)</vt:lpstr>
      <vt:lpstr>Positional Entropy</vt:lpstr>
      <vt:lpstr>Second Law of Thermodynamics</vt:lpstr>
      <vt:lpstr>H, S, G and Spontaneity</vt:lpstr>
      <vt:lpstr>Calculating Entropy Change in a Reaction</vt:lpstr>
      <vt:lpstr>Standard Free Energy Change</vt:lpstr>
      <vt:lpstr>Slide 9</vt:lpstr>
      <vt:lpstr>Calculating Free Energy: Method #2 </vt:lpstr>
      <vt:lpstr>Calculating Free Energy  Method #3 </vt:lpstr>
      <vt:lpstr>The Dependence of Free Energy on Pressure </vt:lpstr>
      <vt:lpstr>Free Energy and Equilibrium</vt:lpstr>
      <vt:lpstr>Temperature Dependence of K</vt:lpstr>
      <vt:lpstr>Free Energy and Work </vt:lpstr>
    </vt:vector>
  </TitlesOfParts>
  <Company>Independent Web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Joanellen</cp:lastModifiedBy>
  <cp:revision>36</cp:revision>
  <dcterms:created xsi:type="dcterms:W3CDTF">2006-07-17T23:12:30Z</dcterms:created>
  <dcterms:modified xsi:type="dcterms:W3CDTF">2014-06-29T19:53:58Z</dcterms:modified>
</cp:coreProperties>
</file>